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</p:sldMasterIdLst>
  <p:notesMasterIdLst>
    <p:notesMasterId r:id="rId46"/>
  </p:notesMasterIdLst>
  <p:sldIdLst>
    <p:sldId id="256" r:id="rId18"/>
    <p:sldId id="257" r:id="rId19"/>
    <p:sldId id="258" r:id="rId20"/>
    <p:sldId id="259" r:id="rId21"/>
    <p:sldId id="263" r:id="rId22"/>
    <p:sldId id="264" r:id="rId23"/>
    <p:sldId id="281" r:id="rId24"/>
    <p:sldId id="267" r:id="rId25"/>
    <p:sldId id="280" r:id="rId26"/>
    <p:sldId id="261" r:id="rId27"/>
    <p:sldId id="268" r:id="rId28"/>
    <p:sldId id="269" r:id="rId29"/>
    <p:sldId id="282" r:id="rId30"/>
    <p:sldId id="275" r:id="rId31"/>
    <p:sldId id="260" r:id="rId32"/>
    <p:sldId id="278" r:id="rId33"/>
    <p:sldId id="279" r:id="rId34"/>
    <p:sldId id="283" r:id="rId35"/>
    <p:sldId id="284" r:id="rId36"/>
    <p:sldId id="285" r:id="rId37"/>
    <p:sldId id="265" r:id="rId38"/>
    <p:sldId id="262" r:id="rId39"/>
    <p:sldId id="266" r:id="rId40"/>
    <p:sldId id="274" r:id="rId41"/>
    <p:sldId id="270" r:id="rId42"/>
    <p:sldId id="271" r:id="rId43"/>
    <p:sldId id="273" r:id="rId44"/>
    <p:sldId id="272" r:id="rId4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hu" sz="1800" b="0" strike="noStrike" spc="-1">
                <a:solidFill>
                  <a:schemeClr val="dk1"/>
                </a:solidFill>
                <a:latin typeface="Tw Cen MT"/>
              </a:rPr>
              <a:t>Click to move the slide</a:t>
            </a: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8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869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870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71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D21377C-F4A1-4A6A-805A-0ACBB89C119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B2863F-6F5E-43D9-B9D3-E8F1FAA4D2EC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D05A18-0E1C-4BEA-B6A2-F03A374F79B3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42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483CD08-DB78-4F46-A3B7-FF2CE8447D28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EFA1562-B2AF-4054-92C4-58C6E6DB4082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D05A18-0E1C-4BEA-B6A2-F03A374F79B3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D05A18-0E1C-4BEA-B6A2-F03A374F79B3}" type="slidenum">
              <a:rPr lang="hu-HU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913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B3BE6A-85CA-4BF1-A443-71FA9613262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B7E3E24-9F03-47EB-8376-DD6CCB2D14F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4C9FE511-073C-4052-AFD1-30AB5D1B26E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D006BD06-8299-4883-AAE8-21E1AF1A13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7542B222-3210-498F-9612-34925C5055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229AB178-5B92-4806-8E6C-817AFF1B03E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CFD5DA21-D1EB-4149-A354-CA7447E7267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7D894AA5-93DB-4B0D-8A8C-A256DFDDF79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8D672EA7-3C64-4546-8D7D-2DECE210410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C992552-106F-464A-A56F-904CD1C8C3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380B67-7B57-4CB6-9A66-BB5D619C3E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7BB14B-FDD0-42E0-B4B1-3C7E5FE2533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FAD13B0-AA6E-4F5B-9854-5FA43D82280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29B1A47-783B-4E42-AC6E-F828033A337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061DB05-0002-47E5-AEC8-E03507B77A8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B34E7EF-5CC4-49A2-B210-24C3756117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C24121A-9100-47F2-916A-19BE4086ED9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41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2" name="Csoport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Téglalap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Szabadkézi sokszög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Szabadkézi sokszög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Téglalap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Szabadkézi sokszög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Szabadkézi sokszög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" name="Szabadkézi sokszög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Szabadkézi sokszög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Szabadkézi sokszög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Szabadkézi sokszög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Szabadkézi sokszög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Szabadkézi sokszög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Szabadkézi sokszög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Szabadkézi sokszög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Szabadkézi sokszög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Szabadkézi sokszög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Szabadkézi sokszög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Szabadkézi sokszög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Szabadkézi sokszög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Szabadkézi sokszög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Szabadkézi sokszög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Szabadkézi sokszög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Szabadkézi sokszög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Szabadkézi sokszög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Szabadkézi sokszög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" name="Szabadkézi sokszög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Szabadkézi sokszög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" name="Szabadkézi sokszög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Téglalap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Szabadkézi sokszög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Szabadkézi sokszög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" name="Szabadkézi sokszög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Szabadkézi sokszög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Szabadkézi sokszög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Szabadkézi sokszög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Szabadkézi sokszög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Szabadkézi sokszög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Szabadkézi sokszög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Szabadkézi sokszög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Szabadkézi sokszög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Téglalap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Szabadkézi sokszög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Szabadkézi sokszög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Szabadkézi sokszög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Szabadkézi sokszög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Szabadkézi sokszög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Szabadkézi sokszög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Szabadkézi sokszög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Szabadkézi sokszög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Szabadkézi sokszög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Szabadkézi sokszög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Szabadkézi sokszög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Szabadkézi sokszög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Szabadkézi sokszög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8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4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2414340-6FBE-4AAB-9E11-186D88ABA308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400" b="0" strike="noStrike" spc="-1">
                <a:solidFill>
                  <a:schemeClr val="dk1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" sz="1800" b="0" strike="noStrike" spc="-1">
                <a:solidFill>
                  <a:schemeClr val="dk1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1600" b="0" strike="noStrike" spc="-1">
                <a:solidFill>
                  <a:schemeClr val="dk1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" sz="1600" b="0" strike="noStrike" spc="-1">
                <a:solidFill>
                  <a:schemeClr val="dk1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000" b="0" strike="noStrike" spc="-1">
                <a:solidFill>
                  <a:schemeClr val="dk1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000" b="0" strike="noStrike" spc="-1">
                <a:solidFill>
                  <a:schemeClr val="dk1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" sz="2000" b="0" strike="noStrike" spc="-1">
                <a:solidFill>
                  <a:schemeClr val="dk1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90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3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4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5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6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7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8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9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0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1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2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3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4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5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6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7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8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9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0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1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2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3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4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5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6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7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8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19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1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2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3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4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5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6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7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8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9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7321B37-EF91-4D11-B238-078184E8A40F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53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3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4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6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6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cap="all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dt" idx="31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ftr" idx="32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582" name="PlaceHolder 5"/>
          <p:cNvSpPr>
            <a:spLocks noGrp="1"/>
          </p:cNvSpPr>
          <p:nvPr>
            <p:ph type="sldNum" idx="33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E4DDE2D-370C-4457-BA46-C5710814D10D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58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8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8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1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1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7800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6172200" y="2249640"/>
            <a:ext cx="4874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dt" idx="3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8" name="PlaceHolder 5"/>
          <p:cNvSpPr>
            <a:spLocks noGrp="1"/>
          </p:cNvSpPr>
          <p:nvPr>
            <p:ph type="ftr" idx="3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29" name="PlaceHolder 6"/>
          <p:cNvSpPr>
            <a:spLocks noGrp="1"/>
          </p:cNvSpPr>
          <p:nvPr>
            <p:ph type="sldNum" idx="3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D83DB6E-FEA1-4507-8249-3D2D2F2CEA07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63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3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3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6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6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760" cy="1477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1370160" y="2249640"/>
            <a:ext cx="464940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1141560" y="3073320"/>
            <a:ext cx="4878000" cy="271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6400800" y="2249640"/>
            <a:ext cx="46461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 type="body"/>
          </p:nvPr>
        </p:nvSpPr>
        <p:spPr>
          <a:xfrm>
            <a:off x="6172200" y="3073320"/>
            <a:ext cx="4874760" cy="271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9" name="PlaceHolder 6"/>
          <p:cNvSpPr>
            <a:spLocks noGrp="1"/>
          </p:cNvSpPr>
          <p:nvPr>
            <p:ph type="dt" idx="3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0" name="PlaceHolder 7"/>
          <p:cNvSpPr>
            <a:spLocks noGrp="1"/>
          </p:cNvSpPr>
          <p:nvPr>
            <p:ph type="ftr" idx="3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81" name="PlaceHolder 8"/>
          <p:cNvSpPr>
            <a:spLocks noGrp="1"/>
          </p:cNvSpPr>
          <p:nvPr>
            <p:ph type="sldNum" idx="3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FBE8DD9-82EF-4736-8017-C8E09854299A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68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8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8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1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1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dt" idx="4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ftr" idx="4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26" name="PlaceHolder 4"/>
          <p:cNvSpPr>
            <a:spLocks noGrp="1"/>
          </p:cNvSpPr>
          <p:nvPr>
            <p:ph type="sldNum" idx="4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00E10A7-FE0B-401C-89F9-E22341D1A5E2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729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30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31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2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3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4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5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6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7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8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9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0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1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2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3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4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5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6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7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8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9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0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1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2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3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4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5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6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7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58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59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0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1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2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3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4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5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6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7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8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69" name="PlaceHolder 1"/>
          <p:cNvSpPr>
            <a:spLocks noGrp="1"/>
          </p:cNvSpPr>
          <p:nvPr>
            <p:ph type="dt" idx="4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ftr" idx="4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71" name="PlaceHolder 3"/>
          <p:cNvSpPr>
            <a:spLocks noGrp="1"/>
          </p:cNvSpPr>
          <p:nvPr>
            <p:ph type="sldNum" idx="4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B79FB00-2455-4FBB-B2F5-4F158D468388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77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7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7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0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0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1146600" y="609480"/>
            <a:ext cx="3855600" cy="1639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5156280" y="592560"/>
            <a:ext cx="5890680" cy="5198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1146600" y="2249640"/>
            <a:ext cx="385560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dt" idx="4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 type="ftr" idx="4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18" name="PlaceHolder 6"/>
          <p:cNvSpPr>
            <a:spLocks noGrp="1"/>
          </p:cNvSpPr>
          <p:nvPr>
            <p:ph type="sldNum" idx="4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D162B0D-2AED-4FA2-8AF7-DFA51D3BD83F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20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821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822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3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4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5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6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7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8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9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0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1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2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3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4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5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6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7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8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9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0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1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2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3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4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5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6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7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8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49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50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1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2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3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4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5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6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7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8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9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5934240" cy="1639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7380720" y="609480"/>
            <a:ext cx="3666240" cy="51811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0000" tIns="45000" rIns="90000" bIns="45000" anchor="t">
            <a:no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32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593424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dt" idx="4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 type="ftr" idx="5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65" name="PlaceHolder 6"/>
          <p:cNvSpPr>
            <a:spLocks noGrp="1"/>
          </p:cNvSpPr>
          <p:nvPr>
            <p:ph type="sldNum" idx="5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8F638F5-C8D1-4930-B659-43DA34C60E7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5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06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07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9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0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1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2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3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4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5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6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7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8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9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0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1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2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3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4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4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35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2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4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41560" y="4304520"/>
            <a:ext cx="9911880" cy="8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141560" y="606600"/>
            <a:ext cx="9911880" cy="329940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32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141200" y="5123880"/>
            <a:ext cx="9910440" cy="682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dt" idx="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ftr" idx="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50" name="PlaceHolder 6"/>
          <p:cNvSpPr>
            <a:spLocks noGrp="1"/>
          </p:cNvSpPr>
          <p:nvPr>
            <p:ph type="sldNum" idx="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535A77F-68C1-4FBA-969F-147F7F81C395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52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53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54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5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8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0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5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6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8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9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0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1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2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3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4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5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6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7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8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9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0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81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82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3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4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5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9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0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1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3428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141560" y="4419720"/>
            <a:ext cx="990396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ftr" idx="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96" name="PlaceHolder 5"/>
          <p:cNvSpPr>
            <a:spLocks noGrp="1"/>
          </p:cNvSpPr>
          <p:nvPr>
            <p:ph type="sldNum" idx="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34B0BF2-4872-4310-B6EE-A3E0BB88B5C7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9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9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0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2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2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400" cy="2748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1720800" y="3365640"/>
            <a:ext cx="8751960" cy="548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1141560" y="4309920"/>
            <a:ext cx="9905760" cy="148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dt" idx="1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ftr" idx="1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243" name="PlaceHolder 6"/>
          <p:cNvSpPr>
            <a:spLocks noGrp="1"/>
          </p:cNvSpPr>
          <p:nvPr>
            <p:ph type="sldNum" idx="1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369C8F1-4278-472B-B23D-4FA750EE134B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Szövegdoboz 59"/>
          <p:cNvSpPr/>
          <p:nvPr/>
        </p:nvSpPr>
        <p:spPr>
          <a:xfrm>
            <a:off x="903600" y="73224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 defTabSz="457200">
              <a:lnSpc>
                <a:spcPct val="100000"/>
              </a:lnSpc>
            </a:pPr>
            <a:r>
              <a:rPr lang="hu-HU" sz="8000" b="0" strike="noStrike" cap="all" spc="-1">
                <a:solidFill>
                  <a:schemeClr val="dk1"/>
                </a:solidFill>
                <a:latin typeface="Tw Cen MT"/>
              </a:rPr>
              <a:t>„</a:t>
            </a:r>
            <a:endParaRPr lang="en-US" sz="8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Szövegdoboz 60"/>
          <p:cNvSpPr/>
          <p:nvPr/>
        </p:nvSpPr>
        <p:spPr>
          <a:xfrm>
            <a:off x="10537200" y="27648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 defTabSz="457200">
              <a:lnSpc>
                <a:spcPct val="100000"/>
              </a:lnSpc>
            </a:pPr>
            <a:r>
              <a:rPr lang="hu-HU" sz="8000" b="0" strike="noStrike" cap="all" spc="-1">
                <a:solidFill>
                  <a:schemeClr val="dk1"/>
                </a:solidFill>
                <a:latin typeface="Tw Cen MT"/>
              </a:rPr>
              <a:t>”</a:t>
            </a:r>
            <a:endParaRPr lang="en-US" sz="8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47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48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49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0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1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2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3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4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5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6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7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8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9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0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1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3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4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5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7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8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9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1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2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3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4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5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76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77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8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9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0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1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2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3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4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5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6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141560" y="2134080"/>
            <a:ext cx="9905760" cy="251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141200" y="4657680"/>
            <a:ext cx="9904320" cy="114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 idx="1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ftr" idx="1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291" name="PlaceHolder 5"/>
          <p:cNvSpPr>
            <a:spLocks noGrp="1"/>
          </p:cNvSpPr>
          <p:nvPr>
            <p:ph type="sldNum" idx="1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F455E2B-21EF-473F-BD1A-42973EF0A7B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93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94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95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6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7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8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9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0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1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2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3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4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5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6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7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8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9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0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1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2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3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5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22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23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4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5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6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7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8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9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0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1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1127880" y="3360240"/>
            <a:ext cx="3208320" cy="2430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14760" y="2677680"/>
            <a:ext cx="318420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body"/>
          </p:nvPr>
        </p:nvSpPr>
        <p:spPr>
          <a:xfrm>
            <a:off x="4504320" y="3363480"/>
            <a:ext cx="3195360" cy="2430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 type="body"/>
          </p:nvPr>
        </p:nvSpPr>
        <p:spPr>
          <a:xfrm>
            <a:off x="7852320" y="2674440"/>
            <a:ext cx="319464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 type="body"/>
          </p:nvPr>
        </p:nvSpPr>
        <p:spPr>
          <a:xfrm>
            <a:off x="7852320" y="3360240"/>
            <a:ext cx="3194640" cy="2430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40" name="PlaceHolder 8"/>
          <p:cNvSpPr>
            <a:spLocks noGrp="1"/>
          </p:cNvSpPr>
          <p:nvPr>
            <p:ph type="dt" idx="1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1" name="PlaceHolder 9"/>
          <p:cNvSpPr>
            <a:spLocks noGrp="1"/>
          </p:cNvSpPr>
          <p:nvPr>
            <p:ph type="ftr" idx="1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42" name="PlaceHolder 10"/>
          <p:cNvSpPr>
            <a:spLocks noGrp="1"/>
          </p:cNvSpPr>
          <p:nvPr>
            <p:ph type="sldNum" idx="1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9517ED5-A5D2-4929-B43D-967D7364E87C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4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4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4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7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7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1141560" y="4404600"/>
            <a:ext cx="319500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95000" cy="15235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1141560" y="4980960"/>
            <a:ext cx="3195000" cy="81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4489200" y="4404600"/>
            <a:ext cx="320004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4489200" y="2666880"/>
            <a:ext cx="3198600" cy="15235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4487760" y="4980960"/>
            <a:ext cx="3200040" cy="81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1" name="PlaceHolder 8"/>
          <p:cNvSpPr>
            <a:spLocks noGrp="1"/>
          </p:cNvSpPr>
          <p:nvPr>
            <p:ph type="body"/>
          </p:nvPr>
        </p:nvSpPr>
        <p:spPr>
          <a:xfrm>
            <a:off x="7852680" y="4404600"/>
            <a:ext cx="3190320" cy="57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0" strike="noStrike" cap="all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2" name="PlaceHolder 9"/>
          <p:cNvSpPr>
            <a:spLocks noGrp="1"/>
          </p:cNvSpPr>
          <p:nvPr>
            <p:ph type="body"/>
          </p:nvPr>
        </p:nvSpPr>
        <p:spPr>
          <a:xfrm>
            <a:off x="7852320" y="2666880"/>
            <a:ext cx="3194640" cy="1523520"/>
          </a:xfrm>
          <a:prstGeom prst="rect">
            <a:avLst/>
          </a:prstGeom>
          <a:noFill/>
          <a:ln w="19080" cap="sq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blurRad="88920" dist="38160" dir="54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Kép beszúrásához kattintson az ikonra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3" name="PlaceHolder 10"/>
          <p:cNvSpPr>
            <a:spLocks noGrp="1"/>
          </p:cNvSpPr>
          <p:nvPr>
            <p:ph type="body"/>
          </p:nvPr>
        </p:nvSpPr>
        <p:spPr>
          <a:xfrm>
            <a:off x="7852320" y="4980960"/>
            <a:ext cx="3194640" cy="81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14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94" name="PlaceHolder 11"/>
          <p:cNvSpPr>
            <a:spLocks noGrp="1"/>
          </p:cNvSpPr>
          <p:nvPr>
            <p:ph type="dt" idx="1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5" name="PlaceHolder 12"/>
          <p:cNvSpPr>
            <a:spLocks noGrp="1"/>
          </p:cNvSpPr>
          <p:nvPr>
            <p:ph type="ftr" idx="2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96" name="PlaceHolder 13"/>
          <p:cNvSpPr>
            <a:spLocks noGrp="1"/>
          </p:cNvSpPr>
          <p:nvPr>
            <p:ph type="sldNum" idx="2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9E75DEC-41BD-407F-9B6E-E1F0E63CBD4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98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99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00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1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2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3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4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5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6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7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8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9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0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1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2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3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4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5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6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7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8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9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0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1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2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3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4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5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6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27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28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9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0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1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2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3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4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5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6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7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dt" idx="22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ftr" idx="23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442" name="PlaceHolder 5"/>
          <p:cNvSpPr>
            <a:spLocks noGrp="1"/>
          </p:cNvSpPr>
          <p:nvPr>
            <p:ph type="sldNum" idx="24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83C59C8-193A-4379-A06A-36FEE4F97A4C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Kép 2" descr="\\DROBO-FS\QuickDrops\JB\PPTX NG\Droplets\LightingOverlay.png"/>
          <p:cNvPicPr/>
          <p:nvPr/>
        </p:nvPicPr>
        <p:blipFill>
          <a:blip r:embed="rId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44" name="Csoport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45" name="Csoport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46" name="Téglalap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7" name="Szabadkézi sokszög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8" name="Szabadkézi sokszög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9" name="Szabadkézi sokszög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0" name="Szabadkézi sokszög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1" name="Szabadkézi sokszög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2" name="Szabadkézi sokszög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3" name="Szabadkézi sokszög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4" name="Szabadkézi sokszög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5" name="Szabadkézi sokszög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6" name="Szabadkézi sokszög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7" name="Vonal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8" name="Szabadkézi sokszög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9" name="Szabadkézi sokszög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0" name="Szabadkézi sokszög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1" name="Szabadkézi sokszög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2" name="Téglalap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3" name="Szabadkézi sokszög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4" name="Szabadkézi sokszög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5" name="Szabadkézi sokszög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6" name="Szabadkézi sokszög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7" name="Szabadkézi sokszög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8" name="Szabadkézi sokszög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9" name="Szabadkézi sokszög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Szabadkézi sokszög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1" name="Szabadkézi sokszög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2" name="Szabadkézi sokszög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3" name="Csoport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74" name="Szabadkézi sokszög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5" name="Szabadkézi sokszög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6" name="Szabadkézi sokszög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" name="Szabadkézi sokszög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8" name="Szabadkézi sokszög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9" name="Szabadkézi sokszög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0" name="Szabadkézi sokszög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1" name="Szabadkézi sokszög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2" name="Szabadkézi sokszög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3" name="Téglalap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9042480" y="609480"/>
            <a:ext cx="2004480" cy="518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>
                <a:solidFill>
                  <a:schemeClr val="dk1"/>
                </a:solidFill>
                <a:latin typeface="Tw Cen MT"/>
              </a:rPr>
              <a:t>Mintacím szerkesztése</a:t>
            </a:r>
            <a:endParaRPr lang="hu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141560" y="609480"/>
            <a:ext cx="7748280" cy="518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Mintaszöveg szerkesztése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000" b="0" strike="noStrike" spc="-1">
                <a:solidFill>
                  <a:schemeClr val="dk1"/>
                </a:solidFill>
                <a:latin typeface="Tw Cen MT"/>
              </a:rPr>
              <a:t>Második szint</a:t>
            </a:r>
            <a:endParaRPr lang="hu" sz="2000" b="0" strike="noStrike" spc="-1">
              <a:solidFill>
                <a:schemeClr val="dk1"/>
              </a:solidFill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800" b="0" strike="noStrike" spc="-1">
                <a:solidFill>
                  <a:schemeClr val="dk1"/>
                </a:solidFill>
                <a:latin typeface="Tw Cen MT"/>
              </a:rPr>
              <a:t>Harmadik szint</a:t>
            </a:r>
            <a:endParaRPr lang="hu" sz="1800" b="0" strike="noStrike" spc="-1">
              <a:solidFill>
                <a:schemeClr val="dk1"/>
              </a:solidFill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Negyedik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Ötödik szint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dt" idx="25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&lt;date/time&gt;</a:t>
            </a:r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ftr" idx="26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488" name="PlaceHolder 5"/>
          <p:cNvSpPr>
            <a:spLocks noGrp="1"/>
          </p:cNvSpPr>
          <p:nvPr>
            <p:ph type="sldNum" idx="27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036E9FA-5760-4DBD-A0EF-46712B206AF0}" type="slidenum">
              <a:rPr lang="hu-HU" sz="1050" b="0" strike="noStrike" spc="-1">
                <a:solidFill>
                  <a:schemeClr val="dk1">
                    <a:tint val="75000"/>
                  </a:schemeClr>
                </a:solidFill>
                <a:latin typeface="Tw Cen MT"/>
              </a:rPr>
              <a:t>‹#›</a:t>
            </a:fld>
            <a:endParaRPr lang="en-US" sz="105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Csoport 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873" name="Téglalap 7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874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 cstate="email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75" name="Kép 4" descr="áramkör közelképe"/>
          <p:cNvPicPr/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60" y="0"/>
            <a:ext cx="121881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876" name="Csoport 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4980" y="2230920"/>
            <a:ext cx="10981800" cy="2395800"/>
            <a:chOff x="606240" y="2235240"/>
            <a:chExt cx="10981800" cy="2395800"/>
          </a:xfrm>
          <a:solidFill>
            <a:schemeClr val="tx1">
              <a:alpha val="79000"/>
            </a:schemeClr>
          </a:solidFill>
        </p:grpSpPr>
        <p:sp>
          <p:nvSpPr>
            <p:cNvPr id="877" name="Átellenes sarkain kerekített téglalap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2280" y="2235240"/>
              <a:ext cx="7026840" cy="2395800"/>
            </a:xfrm>
            <a:prstGeom prst="round2DiagRect">
              <a:avLst>
                <a:gd name="adj1" fmla="val 9246"/>
                <a:gd name="adj2" fmla="val 0"/>
              </a:avLst>
            </a:prstGeom>
            <a:grpFill/>
            <a:ln w="19050" cap="sq">
              <a:solidFill>
                <a:srgbClr val="82FFFF">
                  <a:alpha val="60000"/>
                </a:srgbClr>
              </a:solidFill>
              <a:miter/>
            </a:ln>
            <a:effectLst>
              <a:outerShdw blurRad="88920" dist="38160" dir="5400000" algn="t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grpSp>
          <p:nvGrpSpPr>
            <p:cNvPr id="878" name="Csoport 8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06240" y="2900160"/>
              <a:ext cx="10981800" cy="1211400"/>
              <a:chOff x="606240" y="2900160"/>
              <a:chExt cx="10981800" cy="1211400"/>
            </a:xfrm>
            <a:grpFill/>
          </p:grpSpPr>
          <p:sp>
            <p:nvSpPr>
              <p:cNvPr id="879" name="Szabadkézi sokszög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9653400" y="337932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-360 h 512280"/>
                  <a:gd name="textAreaBottom" fmla="*/ 51228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0" name="Szabadkézi sokszög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10078200" y="331092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360 h 151920"/>
                  <a:gd name="textAreaBottom" fmla="*/ 15264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1" name="Szabadkézi sokszög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11146680" y="357444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360 h 190080"/>
                  <a:gd name="textAreaBottom" fmla="*/ 19080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2" name="Szabadkézi sokszög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 flipV="1">
                <a:off x="10230480" y="303480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360 h 1544400"/>
                  <a:gd name="textAreaBottom" fmla="*/ 154512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3" name="Szabadkézi sokszög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034640" y="2562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4" name="Szabadkézi sokszög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747440" y="323244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5" name="Szabadkézi sokszög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1399400" y="309528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6" name="Szabadkézi sokszög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353960" y="215316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7" name="Szabadkézi sokszög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849240" y="330876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8" name="Téglalap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721440" y="3283920"/>
                <a:ext cx="23400" cy="252000"/>
              </a:xfrm>
              <a:prstGeom prst="rect">
                <a:avLst/>
              </a:pr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9" name="Szabadkézi sokszög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2121840" y="3531960"/>
                <a:ext cx="417240" cy="512280"/>
              </a:xfrm>
              <a:custGeom>
                <a:avLst/>
                <a:gdLst>
                  <a:gd name="textAreaLeft" fmla="*/ -360 w 417240"/>
                  <a:gd name="textAreaRight" fmla="*/ 417240 w 417240"/>
                  <a:gd name="textAreaTop" fmla="*/ -360 h 512280"/>
                  <a:gd name="textAreaBottom" fmla="*/ 51228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0" name="Szabadkézi sokszög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1958400" y="3463560"/>
                <a:ext cx="156960" cy="15192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360 h 151920"/>
                  <a:gd name="textAreaBottom" fmla="*/ 15264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1" name="Szabadkézi sokszög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858240" y="3727080"/>
                <a:ext cx="188640" cy="19008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360 h 190080"/>
                  <a:gd name="textAreaBottom" fmla="*/ 19080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2" name="Szabadkézi sokszög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 flipV="1">
                <a:off x="1658520" y="3187080"/>
                <a:ext cx="304560" cy="1544400"/>
              </a:xfrm>
              <a:custGeom>
                <a:avLst/>
                <a:gdLst>
                  <a:gd name="textAreaLeft" fmla="*/ 360 w 304560"/>
                  <a:gd name="textAreaRight" fmla="*/ 305280 w 304560"/>
                  <a:gd name="textAreaTop" fmla="*/ 360 h 1544400"/>
                  <a:gd name="textAreaBottom" fmla="*/ 154512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3" name="Szabadkézi sokszög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1860120" y="2715120"/>
                <a:ext cx="298080" cy="1153800"/>
              </a:xfrm>
              <a:custGeom>
                <a:avLst/>
                <a:gdLst>
                  <a:gd name="textAreaLeft" fmla="*/ 360 w 298080"/>
                  <a:gd name="textAreaRight" fmla="*/ 29880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4" name="Szabadkézi sokszög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1288800" y="3385080"/>
                <a:ext cx="156960" cy="15516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5" name="Szabadkézi sokszög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606240" y="3247920"/>
                <a:ext cx="188640" cy="18864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6" name="Szabadkézi sokszög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1532520" y="2305440"/>
                <a:ext cx="307440" cy="1801440"/>
              </a:xfrm>
              <a:custGeom>
                <a:avLst/>
                <a:gdLst>
                  <a:gd name="textAreaLeft" fmla="*/ 360 w 307440"/>
                  <a:gd name="textAreaRight" fmla="*/ 30816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7" name="Szabadkézi sokszög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2154960" y="3461040"/>
                <a:ext cx="190080" cy="188640"/>
              </a:xfrm>
              <a:custGeom>
                <a:avLst/>
                <a:gdLst>
                  <a:gd name="textAreaLeft" fmla="*/ 360 w 190080"/>
                  <a:gd name="textAreaRight" fmla="*/ 19080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8" name="Téglalap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2449080" y="3436560"/>
                <a:ext cx="23400" cy="252000"/>
              </a:xfrm>
              <a:prstGeom prst="rect">
                <a:avLst/>
              </a:prstGeom>
              <a:grpFill/>
              <a:ln w="0">
                <a:noFill/>
              </a:ln>
              <a:effectLst>
                <a:outerShdw blurRad="50760" dist="37674" dir="2700000" algn="tl" rotWithShape="0">
                  <a:srgbClr val="000000">
                    <a:alpha val="5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2622240" y="1940040"/>
            <a:ext cx="6857640" cy="1367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hu-HU" sz="6000" b="1" i="1" strike="noStrike" spc="-1" dirty="0" err="1">
                <a:solidFill>
                  <a:schemeClr val="bg1"/>
                </a:solidFill>
                <a:latin typeface="Calibri Light"/>
              </a:rPr>
              <a:t>Netanor</a:t>
            </a:r>
            <a:r>
              <a:rPr lang="hu-HU" sz="6000" b="1" i="1" strike="noStrike" spc="-1" dirty="0">
                <a:solidFill>
                  <a:schemeClr val="bg1"/>
                </a:solidFill>
                <a:latin typeface="Calibri Light"/>
              </a:rPr>
              <a:t> Közös Vállalat</a:t>
            </a:r>
            <a:endParaRPr lang="hu" sz="60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00" name="Szövegdoboz 3"/>
          <p:cNvSpPr/>
          <p:nvPr/>
        </p:nvSpPr>
        <p:spPr>
          <a:xfrm>
            <a:off x="2932200" y="3498480"/>
            <a:ext cx="6327360" cy="7679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Tw Cen MT"/>
              </a:rPr>
              <a:t>13.C </a:t>
            </a:r>
            <a:endParaRPr lang="en-US" sz="2200" b="0" strike="noStrike" spc="-1" dirty="0">
              <a:solidFill>
                <a:schemeClr val="bg2">
                  <a:lumMod val="75000"/>
                </a:schemeClr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1. Csapat: </a:t>
            </a:r>
            <a:r>
              <a:rPr lang="hu-HU" sz="2200" b="1" i="1" spc="-1" dirty="0" err="1">
                <a:solidFill>
                  <a:schemeClr val="bg2">
                    <a:lumMod val="75000"/>
                  </a:schemeClr>
                </a:solidFill>
                <a:latin typeface="Calibri Light"/>
              </a:rPr>
              <a:t>Albók</a:t>
            </a:r>
            <a:r>
              <a:rPr lang="hu-HU" sz="2200" b="1" i="1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 Eszter, Bodnár </a:t>
            </a: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Márk, </a:t>
            </a:r>
            <a:r>
              <a:rPr lang="hu-HU" sz="2200" b="1" i="1" strike="noStrike" spc="-1" dirty="0" err="1">
                <a:solidFill>
                  <a:schemeClr val="bg2">
                    <a:lumMod val="75000"/>
                  </a:schemeClr>
                </a:solidFill>
                <a:latin typeface="Calibri Light"/>
              </a:rPr>
              <a:t>Mitró</a:t>
            </a:r>
            <a:r>
              <a:rPr lang="hu-HU" sz="2200" b="1" i="1" strike="noStrike" spc="-1" dirty="0">
                <a:solidFill>
                  <a:schemeClr val="bg2">
                    <a:lumMod val="75000"/>
                  </a:schemeClr>
                </a:solidFill>
                <a:latin typeface="Calibri Light"/>
              </a:rPr>
              <a:t> Norbert</a:t>
            </a:r>
            <a:endParaRPr lang="en-US" sz="2200" b="0" strike="noStrike" spc="-1" dirty="0">
              <a:solidFill>
                <a:schemeClr val="bg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subTitle"/>
          </p:nvPr>
        </p:nvSpPr>
        <p:spPr>
          <a:xfrm>
            <a:off x="12960" y="21600"/>
            <a:ext cx="2703240" cy="763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algn="ctr"/>
            <a:endParaRPr lang="en-US" sz="2000" b="0" strike="noStrike" cap="all" spc="-1">
              <a:solidFill>
                <a:schemeClr val="dk2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9360"/>
            <a:ext cx="12191760" cy="6857640"/>
            <a:chOff x="0" y="0"/>
            <a:chExt cx="12191760" cy="6857640"/>
          </a:xfrm>
        </p:grpSpPr>
        <p:sp useBgFill="1">
          <p:nvSpPr>
            <p:cNvPr id="919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920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 cstate="email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1" name="Kép 3" descr="áramkör közelképe"/>
          <p:cNvPicPr/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922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923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4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5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6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7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8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9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0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1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2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3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4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5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6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7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8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9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0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1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2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3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4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5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6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7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8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9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0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1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2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3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4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5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6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7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8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9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0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1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2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3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4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5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6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7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8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9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0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1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2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3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4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5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6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533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 dirty="0">
                <a:solidFill>
                  <a:schemeClr val="bg1"/>
                </a:solidFill>
                <a:latin typeface="Tw Cen MT"/>
              </a:rPr>
              <a:t>Komplex (Győri) </a:t>
            </a:r>
            <a:r>
              <a:rPr lang="hu-HU" sz="3200" b="0" strike="noStrike" cap="all" spc="-1" dirty="0" err="1">
                <a:solidFill>
                  <a:schemeClr val="bg1"/>
                </a:solidFill>
                <a:latin typeface="Tw Cen MT"/>
              </a:rPr>
              <a:t>telphely</a:t>
            </a:r>
            <a:r>
              <a:rPr lang="hu-HU" sz="3200" b="0" strike="noStrike" cap="all" spc="-1" dirty="0">
                <a:solidFill>
                  <a:schemeClr val="bg1"/>
                </a:solidFill>
                <a:latin typeface="Tw Cen MT"/>
              </a:rPr>
              <a:t>:</a:t>
            </a:r>
            <a:endParaRPr lang="hu" sz="32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420108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Ezen a telephelyen van HSRP, ETHERCHANNEL, VLAN szolgáltatások és alhálózatok, többek közt ezek a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switchek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le vannak védve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bpdu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guarddal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valamint van konfigurálva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portfast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és GRE 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tunnel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 elérés a SZEGEDI telephely felé a GYŐRR1 router-</a:t>
            </a:r>
            <a:r>
              <a:rPr lang="hu-HU" sz="1600" b="0" strike="noStrike" spc="-1" dirty="0" err="1">
                <a:solidFill>
                  <a:schemeClr val="dk1"/>
                </a:solidFill>
                <a:latin typeface="Tw Cen MT"/>
              </a:rPr>
              <a:t>ről</a:t>
            </a:r>
            <a:r>
              <a:rPr lang="hu-HU" sz="1600" b="0" strike="noStrike" spc="-1" dirty="0">
                <a:solidFill>
                  <a:schemeClr val="dk1"/>
                </a:solidFill>
                <a:latin typeface="Tw Cen MT"/>
              </a:rPr>
              <a:t>.</a:t>
            </a: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79" name="Téglalap: átellenes sarkain lekerekítve 5"/>
          <p:cNvSpPr/>
          <p:nvPr/>
        </p:nvSpPr>
        <p:spPr>
          <a:xfrm>
            <a:off x="7962480" y="1859040"/>
            <a:ext cx="3621960" cy="1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pic>
        <p:nvPicPr>
          <p:cNvPr id="980" name="Kép 9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19240" y="463680"/>
            <a:ext cx="5711760" cy="585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Téglalap: átellenes sarkain lekerekítve 4"/>
          <p:cNvSpPr/>
          <p:nvPr/>
        </p:nvSpPr>
        <p:spPr>
          <a:xfrm>
            <a:off x="860061" y="540360"/>
            <a:ext cx="3812400" cy="10533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1048254" y="20196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hsrp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/>
          </p:nvPr>
        </p:nvSpPr>
        <p:spPr>
          <a:xfrm>
            <a:off x="581723" y="1658340"/>
            <a:ext cx="381240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GYŐRR1 és GYŐRR2 között van a HSRP protokollunk, az aktív router a GYŐRR1a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standby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 (azaz passzív), a GYŐRR2.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67" name="Kép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955821" y="1202612"/>
            <a:ext cx="3620880" cy="138395"/>
          </a:xfrm>
          <a:prstGeom prst="rect">
            <a:avLst/>
          </a:prstGeom>
          <a:ln w="0">
            <a:noFill/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9A40EDC-75F5-46F3-BA54-F0BBF1FA9B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4674" y="1341007"/>
            <a:ext cx="3861162" cy="4292547"/>
          </a:xfrm>
          <a:prstGeom prst="rect">
            <a:avLst/>
          </a:prstGeom>
          <a:effectLst>
            <a:outerShdw blurRad="50800" dist="50800" dir="5400000" sx="35000" sy="35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églalap: átellenes sarkain lekerekítve 4"/>
          <p:cNvSpPr/>
          <p:nvPr/>
        </p:nvSpPr>
        <p:spPr>
          <a:xfrm>
            <a:off x="1045800" y="944280"/>
            <a:ext cx="3812400" cy="9835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etherchannel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77972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Egy szimpla összefogott kapcsolat két switch között.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Növelí a redundancíát és a sávszélességet a két eszköz között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71" name="Kép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1560" y="1568520"/>
            <a:ext cx="3620880" cy="133920"/>
          </a:xfrm>
          <a:prstGeom prst="rect">
            <a:avLst/>
          </a:prstGeom>
          <a:ln w="0">
            <a:noFill/>
          </a:ln>
        </p:spPr>
      </p:pic>
      <p:pic>
        <p:nvPicPr>
          <p:cNvPr id="1072" name="Kép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21280" y="2249640"/>
            <a:ext cx="6045840" cy="1870200"/>
          </a:xfrm>
          <a:prstGeom prst="rect">
            <a:avLst/>
          </a:prstGeom>
          <a:ln w="0">
            <a:noFill/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2B975FA-F6A2-4447-A1AF-656CAED0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264" y="4400591"/>
            <a:ext cx="6107936" cy="1777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990B12-E944-ADAC-A975-5B85100A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0"/>
            <a:ext cx="4411699" cy="1411705"/>
          </a:xfrm>
        </p:spPr>
        <p:txBody>
          <a:bodyPr/>
          <a:lstStyle/>
          <a:p>
            <a:r>
              <a:rPr lang="en-GB" dirty="0"/>
              <a:t>Encapsulation: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42848F7-A1F8-4790-1632-41D3CD1413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923" y="746296"/>
            <a:ext cx="4395597" cy="327993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3E0ACDA-1BA7-A10D-D6C0-86824F2AC4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975" y="2551640"/>
            <a:ext cx="4285859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9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C0650922-CD35-4126-863E-E8FCB93DF0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58" y="402437"/>
            <a:ext cx="2322777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C06871-73A7-4280-AC31-20C70699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44" y="387431"/>
            <a:ext cx="1827204" cy="946520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Vlanok</a:t>
            </a:r>
            <a:r>
              <a:rPr lang="hu-HU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4DCB7C5-9521-4438-B058-646428B2B2D5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2922" y="222921"/>
            <a:ext cx="5491907" cy="2730381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9953741-115A-44C1-BE98-1000419E7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66" y="3269594"/>
            <a:ext cx="8001339" cy="315868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87CDBB7-29D5-439C-8622-B0057CDD6C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587" y="1068252"/>
            <a:ext cx="1902117" cy="1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1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Téglalap: átellenes sarkain lekerekítve 4"/>
          <p:cNvSpPr/>
          <p:nvPr/>
        </p:nvSpPr>
        <p:spPr>
          <a:xfrm>
            <a:off x="815400" y="944280"/>
            <a:ext cx="4332960" cy="943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Szegedi </a:t>
            </a: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telphely</a:t>
            </a: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: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555120" y="2097000"/>
            <a:ext cx="505044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4965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Ez a szerverfarm.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A Server0-án (Linux)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IoT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 és AAA szolgáltatás működik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A Server1-en (Windows )pedig DNS, FTP,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Active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 </a:t>
            </a:r>
            <a:r>
              <a:rPr lang="hu-HU" sz="2400" b="0" strike="noStrike" spc="-1" dirty="0" err="1">
                <a:solidFill>
                  <a:schemeClr val="dk1"/>
                </a:solidFill>
                <a:latin typeface="Tw Cen MT"/>
              </a:rPr>
              <a:t>Directory</a:t>
            </a: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, és Webszolgáltatás van</a:t>
            </a: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16" name="Kép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1560" y="1577520"/>
            <a:ext cx="3620880" cy="133920"/>
          </a:xfrm>
          <a:prstGeom prst="rect">
            <a:avLst/>
          </a:prstGeom>
          <a:ln w="0">
            <a:noFill/>
          </a:ln>
        </p:spPr>
      </p:pic>
      <p:pic>
        <p:nvPicPr>
          <p:cNvPr id="917" name="Kép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685480" y="2097000"/>
            <a:ext cx="6322320" cy="354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856EEE38-0B97-7F7E-EBEE-E22EB549E2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15" y="254232"/>
            <a:ext cx="2322777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A4A52B-9E05-04A9-C1A2-78C13BD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47" y="121949"/>
            <a:ext cx="973514" cy="1264399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PPP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FA4C3D9C-8180-AF20-7B50-9066C894B902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267739"/>
            <a:ext cx="3924848" cy="1209844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B0BFFC8-7965-6F1E-06CB-3583849F5E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744" y="1028923"/>
            <a:ext cx="1902117" cy="1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0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1B4EAB50-3E9E-316C-2BEF-C8D703195B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29" y="314969"/>
            <a:ext cx="1983203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D6CA90-7C74-FBB9-FA1C-2A67FCD2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404" y="353570"/>
            <a:ext cx="1643628" cy="92263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DNS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04EF9F6-9450-ABAB-1E2E-9425391DC3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701" y="1078084"/>
            <a:ext cx="1487458" cy="10178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90D22A4-C9CF-DF59-352E-33AB655219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202" y="0"/>
            <a:ext cx="5797798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32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A40CF5-0EDB-7CE9-AA64-32DBD757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20" y="266252"/>
            <a:ext cx="594164" cy="1009948"/>
          </a:xfrm>
        </p:spPr>
        <p:txBody>
          <a:bodyPr/>
          <a:lstStyle/>
          <a:p>
            <a:r>
              <a:rPr lang="hu-HU" dirty="0"/>
              <a:t>IIS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394439-695D-B6E2-BEA9-E924206A932E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B99CC6B-A9AF-B519-1597-ECDD9C2CBA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0037" y="578192"/>
            <a:ext cx="6673816" cy="50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13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EAD292-BE37-8BF3-3B6B-3B4F185F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09" y="365381"/>
            <a:ext cx="3642164" cy="910819"/>
          </a:xfrm>
        </p:spPr>
        <p:txBody>
          <a:bodyPr/>
          <a:lstStyle/>
          <a:p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Directory</a:t>
            </a:r>
            <a:endParaRPr lang="en-GB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5405459-D4A9-90D8-84C4-68AB3606CEAC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2332" y="21041"/>
            <a:ext cx="3379668" cy="451161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FDA2222-FFFA-905C-BDA0-F4527C1B6D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591" y="1336358"/>
            <a:ext cx="3379669" cy="450891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A5DA5C1-43B2-C24B-E29A-B7853C587E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852" y="1730067"/>
            <a:ext cx="3379668" cy="450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1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églalap: átellenes sarkain lekerekítve 4"/>
          <p:cNvSpPr/>
          <p:nvPr/>
        </p:nvSpPr>
        <p:spPr>
          <a:xfrm>
            <a:off x="984600" y="1368900"/>
            <a:ext cx="6327720" cy="119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1596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5400" b="1" i="1" strike="noStrike" cap="all" spc="-1" dirty="0">
                <a:solidFill>
                  <a:schemeClr val="bg1"/>
                </a:solidFill>
                <a:latin typeface="Arial"/>
              </a:rPr>
              <a:t>A vállalatról</a:t>
            </a:r>
            <a:br>
              <a:rPr sz="3600" dirty="0"/>
            </a:br>
            <a:endParaRPr lang="hu" sz="5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1141560" y="2791440"/>
            <a:ext cx="9905760" cy="3007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just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000" b="1" i="1" strike="noStrike" cap="all" spc="-1" dirty="0">
                <a:latin typeface="Arial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  <a:endParaRPr lang="hu" sz="2000" b="0" strike="noStrike" spc="-1" dirty="0"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18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05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1560" y="2217240"/>
            <a:ext cx="6013800" cy="171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869BC6-FB0E-50D3-4C8B-E881A81D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60421"/>
            <a:ext cx="1363699" cy="962526"/>
          </a:xfrm>
        </p:spPr>
        <p:txBody>
          <a:bodyPr/>
          <a:lstStyle/>
          <a:p>
            <a:r>
              <a:rPr lang="hu-HU" dirty="0"/>
              <a:t>DHCP</a:t>
            </a:r>
            <a:endParaRPr lang="en-GB" dirty="0"/>
          </a:p>
        </p:txBody>
      </p:sp>
      <p:pic>
        <p:nvPicPr>
          <p:cNvPr id="6" name="Tartalom helye 5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E750993C-8703-D1D8-18CB-CB781FEAE6FE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297" y="1268079"/>
            <a:ext cx="4232331" cy="3976687"/>
          </a:xfrm>
        </p:spPr>
      </p:pic>
    </p:spTree>
    <p:extLst>
      <p:ext uri="{BB962C8B-B14F-4D97-AF65-F5344CB8AC3E}">
        <p14:creationId xmlns:p14="http://schemas.microsoft.com/office/powerpoint/2010/main" val="3220673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994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995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 cstate="email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96" name="Kép 3" descr="áramkör közelképe"/>
          <p:cNvPicPr/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99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99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 dirty="0" err="1">
                <a:solidFill>
                  <a:schemeClr val="bg1"/>
                </a:solidFill>
                <a:latin typeface="Tw Cen MT"/>
              </a:rPr>
              <a:t>dhcp</a:t>
            </a:r>
            <a:endParaRPr lang="hu" sz="32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r>
              <a:rPr lang="hu-HU" sz="1600" spc="-1" dirty="0">
                <a:solidFill>
                  <a:schemeClr val="dk1"/>
                </a:solidFill>
                <a:latin typeface="Tw Cen MT"/>
              </a:rPr>
              <a:t>A Szegedi Szerverfarm szerver1-je oszt </a:t>
            </a:r>
            <a:r>
              <a:rPr lang="hu-HU" sz="1600" spc="-1" dirty="0" err="1">
                <a:solidFill>
                  <a:schemeClr val="dk1"/>
                </a:solidFill>
                <a:latin typeface="Tw Cen MT"/>
              </a:rPr>
              <a:t>dhcp-t</a:t>
            </a:r>
            <a:r>
              <a:rPr lang="hu-HU" sz="1600" spc="-1" dirty="0">
                <a:solidFill>
                  <a:schemeClr val="dk1"/>
                </a:solidFill>
                <a:latin typeface="Tw Cen MT"/>
              </a:rPr>
              <a:t> a Győri telephelyre</a:t>
            </a: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54" name="Kép 5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972920" y="1591920"/>
            <a:ext cx="1424520" cy="52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Téglalap: átellenes sarkain lekerekítve 3"/>
          <p:cNvSpPr/>
          <p:nvPr/>
        </p:nvSpPr>
        <p:spPr>
          <a:xfrm>
            <a:off x="1141560" y="763560"/>
            <a:ext cx="3947040" cy="11743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Miskolci </a:t>
            </a: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telphely</a:t>
            </a:r>
            <a:r>
              <a:rPr lang="hu-HU" sz="3600" b="0" strike="noStrike" cap="all" spc="-1" dirty="0">
                <a:solidFill>
                  <a:schemeClr val="bg1"/>
                </a:solidFill>
                <a:latin typeface="Tw Cen MT"/>
              </a:rPr>
              <a:t>: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7744320" y="2242080"/>
            <a:ext cx="41511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Itt van a wifink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Tw Cen MT"/>
              </a:rPr>
              <a:t>Ezen a telephelyen található egy DHCP és IoT szolgáltatás</a:t>
            </a: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84" name="Kép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1560" y="2352600"/>
            <a:ext cx="6190920" cy="3164040"/>
          </a:xfrm>
          <a:prstGeom prst="rect">
            <a:avLst/>
          </a:prstGeom>
          <a:ln w="0">
            <a:noFill/>
          </a:ln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EB6B9285-992E-137F-EC4B-5F088112F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963" y="1550031"/>
            <a:ext cx="3762160" cy="1312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églalap: átellenes sarkain lekerekítve 4"/>
          <p:cNvSpPr/>
          <p:nvPr/>
        </p:nvSpPr>
        <p:spPr>
          <a:xfrm>
            <a:off x="950040" y="993960"/>
            <a:ext cx="3949560" cy="1013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acl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hu" sz="24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58" name="Kép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1560" y="1639800"/>
            <a:ext cx="3620880" cy="133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3DC7C267-EC41-4290-B28C-FD67B9404E36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45" y="247040"/>
            <a:ext cx="11716909" cy="6363919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66053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9F4EDD7-B3F1-A158-8753-AF28D66A02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160" y="479520"/>
            <a:ext cx="3293905" cy="999831"/>
          </a:xfrm>
          <a:prstGeom prst="rect">
            <a:avLst/>
          </a:prstGeom>
        </p:spPr>
      </p:pic>
      <p:grpSp>
        <p:nvGrpSpPr>
          <p:cNvPr id="107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39522" y="-9360"/>
            <a:ext cx="2304720" cy="6857640"/>
            <a:chOff x="0" y="0"/>
            <a:chExt cx="2304720" cy="6857640"/>
          </a:xfrm>
        </p:grpSpPr>
        <p:sp>
          <p:nvSpPr>
            <p:cNvPr id="107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8535242" y="123912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endParaRPr lang="hu" sz="32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/>
          </p:nvPr>
        </p:nvSpPr>
        <p:spPr>
          <a:xfrm>
            <a:off x="1729702" y="1411560"/>
            <a:ext cx="3905988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r>
              <a:rPr lang="hu-HU" sz="2400" b="0" strike="noStrike" spc="-1" dirty="0">
                <a:latin typeface="Tw Cen MT"/>
              </a:rPr>
              <a:t>Másik </a:t>
            </a:r>
            <a:r>
              <a:rPr lang="hu-HU" sz="2400" b="0" strike="noStrike" spc="-1" dirty="0" err="1">
                <a:latin typeface="Tw Cen MT"/>
              </a:rPr>
              <a:t>csapatból:Tóth</a:t>
            </a:r>
            <a:r>
              <a:rPr lang="hu-HU" sz="2400" b="0" strike="noStrike" spc="-1" dirty="0">
                <a:latin typeface="Tw Cen MT"/>
              </a:rPr>
              <a:t> Ádám, Kántor Bence, </a:t>
            </a:r>
            <a:r>
              <a:rPr lang="hu-HU" sz="2400" b="0" strike="noStrike" spc="-1" dirty="0" err="1">
                <a:latin typeface="Tw Cen MT"/>
              </a:rPr>
              <a:t>Bőcsi</a:t>
            </a:r>
            <a:r>
              <a:rPr lang="hu-HU" sz="2400" b="0" strike="noStrike" spc="-1" dirty="0">
                <a:latin typeface="Tw Cen MT"/>
              </a:rPr>
              <a:t> Márk</a:t>
            </a:r>
          </a:p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r>
              <a:rPr lang="hu-HU" sz="2400" spc="-1" dirty="0" err="1">
                <a:latin typeface="Tw Cen MT"/>
              </a:rPr>
              <a:t>Chatgpt</a:t>
            </a:r>
            <a:endParaRPr lang="hu-HU" sz="2400" spc="-1" dirty="0">
              <a:latin typeface="Tw Cen MT"/>
            </a:endParaRPr>
          </a:p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r>
              <a:rPr lang="hu-HU" sz="2400" b="0" strike="noStrike" spc="-1" dirty="0">
                <a:latin typeface="Tw Cen MT"/>
              </a:rPr>
              <a:t>Tanárok (Csontos Dénes, Szilágyi Bertalan)</a:t>
            </a:r>
          </a:p>
          <a:p>
            <a:pPr marL="285750" indent="-28575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 panose="020B0604020202020204" pitchFamily="34" charset="0"/>
              <a:buChar char="•"/>
            </a:pPr>
            <a:endParaRPr lang="hu" sz="16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5" name="Szövegdoboz 5"/>
          <p:cNvSpPr/>
          <p:nvPr/>
        </p:nvSpPr>
        <p:spPr>
          <a:xfrm>
            <a:off x="1729702" y="466472"/>
            <a:ext cx="3340443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hu-HU" sz="5400" b="0" strike="noStrike" spc="-1" dirty="0">
                <a:solidFill>
                  <a:schemeClr val="bg1"/>
                </a:solidFill>
                <a:latin typeface="Tw Cen MT"/>
              </a:rPr>
              <a:t>Segítségek:</a:t>
            </a:r>
            <a:endParaRPr lang="en-US" sz="5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Téglalap: átellenes sarkain lekerekítve 3"/>
          <p:cNvSpPr/>
          <p:nvPr/>
        </p:nvSpPr>
        <p:spPr>
          <a:xfrm>
            <a:off x="1876320" y="2062080"/>
            <a:ext cx="7555320" cy="227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1876320" y="20620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8000" b="0" i="1" strike="noStrike" cap="all" spc="-1" dirty="0">
                <a:solidFill>
                  <a:schemeClr val="bg1"/>
                </a:solidFill>
                <a:latin typeface="Arial"/>
              </a:rPr>
              <a:t>köszönjük a figyelmet!</a:t>
            </a:r>
            <a:endParaRPr lang="hu" sz="80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subTitle"/>
          </p:nvPr>
        </p:nvSpPr>
        <p:spPr>
          <a:xfrm>
            <a:off x="1876320" y="408348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000" b="0" strike="noStrike" cap="all" spc="-1">
              <a:solidFill>
                <a:schemeClr val="dk2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80" y="-19080"/>
            <a:ext cx="12191760" cy="6857640"/>
            <a:chOff x="0" y="0"/>
            <a:chExt cx="12191760" cy="6857640"/>
          </a:xfrm>
        </p:grpSpPr>
        <p:sp useBgFill="1">
          <p:nvSpPr>
            <p:cNvPr id="1074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1075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 cstate="email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76" name="Kép 3" descr="áramkör közelképe"/>
          <p:cNvPicPr/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7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107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200" b="0" strike="noStrike" cap="all" spc="-1">
                <a:solidFill>
                  <a:schemeClr val="dk1"/>
                </a:solidFill>
                <a:latin typeface="Tw Cen MT"/>
              </a:rPr>
              <a:t>Cím Lorem Ipsum dolor</a:t>
            </a:r>
            <a:endParaRPr lang="hu" sz="32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Lorem ipsum dolor sit amet, consectetuer adipiscing elit. Maecenas porttitor congue massa. 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Nunc viverra imperdiet enim. Fusce est. Vivamus a tellus.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1600" b="0" strike="noStrike" spc="-1">
                <a:solidFill>
                  <a:schemeClr val="dk1"/>
                </a:solidFill>
                <a:latin typeface="Tw Cen MT"/>
              </a:rPr>
              <a:t>Pellentesque habitant morbi tristique senectus et netus et malesuada fames ac turpis egestas. </a:t>
            </a:r>
            <a:endParaRPr lang="hu" sz="16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134" name="Kép 4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962480" y="1816200"/>
            <a:ext cx="3620880" cy="133920"/>
          </a:xfrm>
          <a:prstGeom prst="rect">
            <a:avLst/>
          </a:prstGeom>
          <a:ln w="0">
            <a:noFill/>
          </a:ln>
        </p:spPr>
      </p:pic>
      <p:sp>
        <p:nvSpPr>
          <p:cNvPr id="1135" name="Szövegdoboz 5"/>
          <p:cNvSpPr/>
          <p:nvPr/>
        </p:nvSpPr>
        <p:spPr>
          <a:xfrm>
            <a:off x="2480760" y="2441520"/>
            <a:ext cx="31957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hu-HU" sz="5400" b="0" strike="noStrike" spc="-1">
                <a:solidFill>
                  <a:schemeClr val="dk1"/>
                </a:solidFill>
                <a:latin typeface="Tw Cen MT"/>
              </a:rPr>
              <a:t>Minta dia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060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07D0735-39B5-44EE-8E12-A581B61350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80" y="329680"/>
            <a:ext cx="2322564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C06871-73A7-4280-AC31-20C70699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5" y="329680"/>
            <a:ext cx="1101647" cy="94652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ASA: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710B88-C0B3-4EFC-9387-7B3D83817BFF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600F62B-056D-4247-8B26-63C226A378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10" y="1023730"/>
            <a:ext cx="1900343" cy="1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églalap: átellenes sarkain lekerekítve 4"/>
          <p:cNvSpPr/>
          <p:nvPr/>
        </p:nvSpPr>
        <p:spPr>
          <a:xfrm>
            <a:off x="1000440" y="665280"/>
            <a:ext cx="6837480" cy="11908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1141560" y="665280"/>
            <a:ext cx="9905760" cy="1596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5400" b="0" strike="noStrike" cap="all" spc="-1" dirty="0">
                <a:solidFill>
                  <a:schemeClr val="bg1"/>
                </a:solidFill>
                <a:latin typeface="Tw Cen MT"/>
              </a:rPr>
              <a:t>Feladat felosztása:</a:t>
            </a:r>
            <a:br>
              <a:rPr sz="3600" dirty="0">
                <a:solidFill>
                  <a:schemeClr val="bg1"/>
                </a:solidFill>
              </a:rPr>
            </a:br>
            <a:endParaRPr lang="hu" sz="54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/>
          </p:nvPr>
        </p:nvSpPr>
        <p:spPr>
          <a:xfrm>
            <a:off x="1141560" y="2791440"/>
            <a:ext cx="9905760" cy="3007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de-DE" sz="2800" b="0" strike="noStrike" cap="all" spc="-1" dirty="0">
                <a:latin typeface="Tw Cen MT"/>
              </a:rPr>
              <a:t>Albók Eszter: Word </a:t>
            </a:r>
            <a:r>
              <a:rPr lang="de-DE" sz="2800" b="0" strike="noStrike" cap="all" spc="-1" dirty="0" err="1">
                <a:latin typeface="Tw Cen MT"/>
              </a:rPr>
              <a:t>dokumentum</a:t>
            </a:r>
            <a:r>
              <a:rPr lang="de-DE" sz="2800" b="0" strike="noStrike" cap="all" spc="-1" dirty="0">
                <a:latin typeface="Tw Cen MT"/>
              </a:rPr>
              <a:t>, PPT</a:t>
            </a:r>
            <a:endParaRPr lang="hu" sz="2800" b="0" strike="noStrike" spc="-1" dirty="0">
              <a:latin typeface="Tw Cen MT"/>
            </a:endParaRPr>
          </a:p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800" b="0" strike="noStrike" cap="all" spc="-1" dirty="0">
                <a:latin typeface="Tw Cen MT"/>
              </a:rPr>
              <a:t>Bodnár Márk: PPT, DNS, FTP, HTTP</a:t>
            </a:r>
            <a:endParaRPr lang="hu" sz="2800" b="0" strike="noStrike" spc="-1" dirty="0">
              <a:latin typeface="Tw Cen MT"/>
            </a:endParaRPr>
          </a:p>
          <a:p>
            <a:pPr marL="343080" indent="-34308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-HU" sz="2800" b="0" strike="noStrike" cap="all" spc="-1" dirty="0" err="1">
                <a:latin typeface="Tw Cen MT"/>
              </a:rPr>
              <a:t>Mitró</a:t>
            </a:r>
            <a:r>
              <a:rPr lang="hu-HU" sz="2800" b="0" strike="noStrike" cap="all" spc="-1" dirty="0">
                <a:latin typeface="Tw Cen MT"/>
              </a:rPr>
              <a:t> Norbert: Topológia, HSRP, OSPF, </a:t>
            </a:r>
            <a:r>
              <a:rPr lang="hu-HU" sz="2800" b="0" strike="noStrike" cap="all" spc="-1" dirty="0" err="1">
                <a:latin typeface="Tw Cen MT"/>
              </a:rPr>
              <a:t>etherchannel</a:t>
            </a:r>
            <a:r>
              <a:rPr lang="hu-HU" sz="2800" b="0" strike="noStrike" cap="all" spc="-1" dirty="0">
                <a:latin typeface="Tw Cen MT"/>
              </a:rPr>
              <a:t>, </a:t>
            </a:r>
            <a:r>
              <a:rPr lang="hu-HU" sz="2800" b="0" strike="noStrike" cap="all" spc="-1" dirty="0" err="1">
                <a:latin typeface="Tw Cen MT"/>
              </a:rPr>
              <a:t>portsecurity</a:t>
            </a:r>
            <a:r>
              <a:rPr lang="hu-HU" sz="2800" b="0" strike="noStrike" cap="all" spc="-1" dirty="0">
                <a:latin typeface="Tw Cen MT"/>
              </a:rPr>
              <a:t>, IPV6, IPV6 ROUTING, ACL, NAT, PPP, WIFI, AAA, DHCP, Iot, </a:t>
            </a:r>
            <a:r>
              <a:rPr lang="hu-HU" sz="2800" b="0" strike="noStrike" cap="all" spc="-1" dirty="0" err="1">
                <a:latin typeface="Tw Cen MT"/>
              </a:rPr>
              <a:t>iot</a:t>
            </a:r>
            <a:r>
              <a:rPr lang="hu-HU" sz="2800" b="0" strike="noStrike" cap="all" spc="-1" dirty="0">
                <a:latin typeface="Tw Cen MT"/>
              </a:rPr>
              <a:t> server, </a:t>
            </a:r>
            <a:endParaRPr lang="hu" sz="2800" b="0" strike="noStrike" spc="-1" dirty="0"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18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09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1560" y="1463400"/>
            <a:ext cx="6555240" cy="16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églalap: átellenes sarkain lekerekítve 3"/>
          <p:cNvSpPr/>
          <p:nvPr/>
        </p:nvSpPr>
        <p:spPr>
          <a:xfrm>
            <a:off x="2582640" y="31680"/>
            <a:ext cx="6327720" cy="77339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11" name="PlaceHolder 1"/>
          <p:cNvSpPr>
            <a:spLocks noGrp="1"/>
          </p:cNvSpPr>
          <p:nvPr>
            <p:ph type="subTitle"/>
          </p:nvPr>
        </p:nvSpPr>
        <p:spPr>
          <a:xfrm>
            <a:off x="2582640" y="0"/>
            <a:ext cx="8791200" cy="594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 lnSpcReduction="20000"/>
          </a:bodyPr>
          <a:lstStyle/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u-HU" sz="3600" b="1" i="1" strike="noStrike" cap="all" spc="-1" dirty="0">
                <a:solidFill>
                  <a:schemeClr val="bg1"/>
                </a:solidFill>
                <a:latin typeface="Arial"/>
              </a:rPr>
              <a:t>A hálózat topológiája:</a:t>
            </a:r>
            <a:endParaRPr lang="en-US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22573A6-D73D-4448-87EA-29D6EC3754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415" y="556289"/>
            <a:ext cx="6095221" cy="15932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6EAA58C-FCB8-4EAD-83C9-D3277B71FD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6272"/>
            <a:ext cx="12192000" cy="57654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églalap: átellenes sarkain lekerekítve 10"/>
          <p:cNvSpPr/>
          <p:nvPr/>
        </p:nvSpPr>
        <p:spPr>
          <a:xfrm>
            <a:off x="1046880" y="145080"/>
            <a:ext cx="5353560" cy="13330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1239120" y="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800" b="1" i="1" strike="noStrike" cap="all" spc="-1" dirty="0" err="1">
                <a:solidFill>
                  <a:schemeClr val="bg1"/>
                </a:solidFill>
                <a:latin typeface="Arial"/>
              </a:rPr>
              <a:t>Ip</a:t>
            </a:r>
            <a:r>
              <a:rPr lang="hu-HU" sz="4800" b="1" i="1" strike="noStrike" cap="all" spc="-1" dirty="0">
                <a:solidFill>
                  <a:schemeClr val="bg1"/>
                </a:solidFill>
                <a:latin typeface="Arial"/>
              </a:rPr>
              <a:t> címzések:</a:t>
            </a:r>
            <a:endParaRPr lang="hu" sz="48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pic>
        <p:nvPicPr>
          <p:cNvPr id="987" name="Kép 2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239120" y="1072800"/>
            <a:ext cx="5028120" cy="14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88" name="Táblázat 13"/>
          <p:cNvGraphicFramePr/>
          <p:nvPr>
            <p:extLst>
              <p:ext uri="{D42A27DB-BD31-4B8C-83A1-F6EECF244321}">
                <p14:modId xmlns:p14="http://schemas.microsoft.com/office/powerpoint/2010/main" val="2075974747"/>
              </p:ext>
            </p:extLst>
          </p:nvPr>
        </p:nvGraphicFramePr>
        <p:xfrm>
          <a:off x="210366" y="1596612"/>
          <a:ext cx="11771267" cy="5116308"/>
        </p:xfrm>
        <a:graphic>
          <a:graphicData uri="http://schemas.openxmlformats.org/drawingml/2006/table">
            <a:tbl>
              <a:tblPr/>
              <a:tblGrid>
                <a:gridCol w="1799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9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6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32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101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Telephely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Eszköz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Port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Ipv4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Ipv6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Default gateway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01">
                <a:tc rowSpan="13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Győr </a:t>
                      </a:r>
                      <a:r>
                        <a:rPr lang="hu-HU" sz="36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Lan</a:t>
                      </a:r>
                      <a:endParaRPr lang="en-US" sz="3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GYŐRR1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20.20.20.6/30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2001:2002::1:1/64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GigabitEthernet0/0/0.10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192.168.198.65/26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2001:2006::1:1/64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GigabitEthernet0/0/0.20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192.168.198.129/26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2001:2007::1:1/64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GigabitEthernet0/0/0.30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192.168.198.195/26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Tunnel0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67.67.67.6/30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GYŐRR2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20.20.20.10/30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2001:2003::1:1/64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GigabitEthernet0/0/0.10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192.168.198.67/26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2001:2006::1:2/64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GigabitEthernet0/0/0.20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192.168.198.131/26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2001:2007::1:2/64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378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GigabitEthernet0/0/0.30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192.168.198.193/26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192.168.198.70/26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2001:2006::1:10/64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192.168.198.66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192.168.198.140/26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2001:2007::1:10/64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PC2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192.168.198.200/26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PC3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192.168.198.201/26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2001:2008::1:10/64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192.168.198.194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101">
                <a:tc rowSpan="5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Budapest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BPR1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20.20.20.5/30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2001:2002::1:1/64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20.20.20.9/30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2001:2003::1:1/64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Serial0/2/0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10.10.10.1/30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2001:2001::1:1/64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3101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20.20.20.13/30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2001:2004::1:1/64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" marR="720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Téglalap: átellenes sarkain lekerekítve 8"/>
          <p:cNvSpPr/>
          <p:nvPr/>
        </p:nvSpPr>
        <p:spPr>
          <a:xfrm>
            <a:off x="1027440" y="147240"/>
            <a:ext cx="5462280" cy="133308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1258560" y="216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800" b="1" i="1" strike="noStrike" cap="all" spc="-1">
                <a:solidFill>
                  <a:srgbClr val="FFFFFF"/>
                </a:solidFill>
                <a:latin typeface="Arial"/>
              </a:rPr>
              <a:t>Ip címzések:</a:t>
            </a:r>
            <a:endParaRPr lang="hu" sz="4800" b="0" strike="noStrike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991" name="Kép 7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258560" y="1028160"/>
            <a:ext cx="5028120" cy="14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92" name="Tartalom helye 14"/>
          <p:cNvGraphicFramePr/>
          <p:nvPr>
            <p:extLst>
              <p:ext uri="{D42A27DB-BD31-4B8C-83A1-F6EECF244321}">
                <p14:modId xmlns:p14="http://schemas.microsoft.com/office/powerpoint/2010/main" val="415491371"/>
              </p:ext>
            </p:extLst>
          </p:nvPr>
        </p:nvGraphicFramePr>
        <p:xfrm>
          <a:off x="148680" y="1625760"/>
          <a:ext cx="11767680" cy="4971240"/>
        </p:xfrm>
        <a:graphic>
          <a:graphicData uri="http://schemas.openxmlformats.org/drawingml/2006/table">
            <a:tbl>
              <a:tblPr/>
              <a:tblGrid>
                <a:gridCol w="179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7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5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2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46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Telephely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Eszköz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Port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Ipv4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Ipv6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Default gateway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0">
                <a:tc rowSpan="6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Szeged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SZEGEDR1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192.168.199.2/30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2001:2005::1:1/64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20.20.20.2/30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2001:2001::1:2/64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Tunnel0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67.67.67.6/30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Server0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192.168.199.10/24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2001:2005::1:10/64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Server1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192.168.199.20/24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2001:2005::1:11/64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192.168.199.1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Laptop1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40">
                <a:tc rowSpan="6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Miskolc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MISKOLCR1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20.20.20.14/30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2001:2004::1:2/64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192.168.200.1/24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2001:2009::1:1/64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MISKOLCWIFI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Internet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192.168.200.2/24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LAN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192.168.201.1/24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SMARTPHONE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Wireless1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DHCP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192.168.201.1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IoT1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Wireless1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DHCP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192.168.201.1</a:t>
                      </a:r>
                      <a:endParaRPr lang="en-US" sz="11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040">
                <a:tc rowSpan="3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3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Külső</a:t>
                      </a:r>
                      <a:endParaRPr lang="en-US" sz="36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ISP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Serial0/1/0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10.10.10.2/30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GigabitEthernet0/0/0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192.168.1.100/24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464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PC4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FastEthernet0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192.168.1.9/24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NONE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hu-HU" sz="11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192.168.1.100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Csoport 1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80" y="-19080"/>
            <a:ext cx="12191760" cy="6857640"/>
            <a:chOff x="0" y="0"/>
            <a:chExt cx="12191760" cy="6857640"/>
          </a:xfrm>
        </p:grpSpPr>
        <p:sp useBgFill="1">
          <p:nvSpPr>
            <p:cNvPr id="1074" name="Téglalap 17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00000"/>
                </a:lnSpc>
              </a:pPr>
              <a:endParaRPr lang="hu-HU" sz="1800" b="0" strike="noStrike" spc="-1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1075" name="Kép 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4" cstate="email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76" name="Kép 3" descr="áramkör közelképe"/>
          <p:cNvPicPr/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" y="0"/>
            <a:ext cx="755820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077" name="Csoport 1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1078" name="Téglalap 17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9" name="Szabadkézi sokszög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0" name="Szabadkézi sokszög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1" name="Téglalap 1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2" name="Szabadkézi sokszög 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3" name="Szabadkézi sokszög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4" name="Szabadkézi sokszög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5" name="Szabadkézi sokszög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6" name="Szabadkézi sokszög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7" name="Szabadkézi sokszög 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8" name="Szabadkézi sokszög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9" name="Szabadkézi sokszög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0" name="Szabadkézi sokszög 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1" name="Szabadkézi sokszög 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2" name="Szabadkézi sokszög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3" name="Szabadkézi sokszög 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4" name="Szabadkézi sokszög 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5" name="Szabadkézi sokszög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6" name="Szabadkézi sokszög 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7" name="Szabadkézi sokszög 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8" name="Szabadkézi sokszög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9" name="Szabadkézi sokszög 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0" name="Szabadkézi sokszög 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1" name="Szabadkézi sokszög 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2" name="Szabadkézi sokszög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3" name="Szabadkézi sokszög 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4" name="Szabadkézi sokszög 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5" name="Szabadkézi sokszög 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6" name="Téglalap 20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7" name="Szabadkézi sokszög 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8" name="Szabadkézi sokszög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9" name="Szabadkézi sokszög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0" name="Szabadkézi sokszög 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1" name="Szabadkézi sokszög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2" name="Szabadkézi sokszög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3" name="Szabadkézi sokszög 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4" name="Szabadkézi sokszög 4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5" name="Szabadkézi sokszög 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6" name="Szabadkézi sokszög 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7" name="Szabadkézi sokszög 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8" name="Téglalap 2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9" name="Szabadkézi sokszög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0" name="Szabadkézi sokszög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Szabadkézi sokszög 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2" name="Szabadkézi sokszög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3" name="Szabadkézi sokszög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4" name="Szabadkézi sokszög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5" name="Szabadkézi sokszög 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6" name="Szabadkézi sokszög 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Szabadkézi sokszög 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8" name="Szabadkézi sokszög 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9" name="Szabadkézi sokszög 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0" name="Szabadkézi sokszög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1" name="Szabadkézi sokszög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7962480" y="618480"/>
            <a:ext cx="308448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" sz="3200" b="0" strike="noStrike" spc="-1" dirty="0">
                <a:solidFill>
                  <a:schemeClr val="dk1"/>
                </a:solidFill>
                <a:latin typeface="Tw Cen MT"/>
              </a:rPr>
              <a:t>SSH</a:t>
            </a:r>
          </a:p>
        </p:txBody>
      </p:sp>
      <p:sp>
        <p:nvSpPr>
          <p:cNvPr id="1133" name="PlaceHolder 2"/>
          <p:cNvSpPr>
            <a:spLocks noGrp="1"/>
          </p:cNvSpPr>
          <p:nvPr>
            <p:ph/>
          </p:nvPr>
        </p:nvSpPr>
        <p:spPr>
          <a:xfrm>
            <a:off x="7752960" y="2185920"/>
            <a:ext cx="3294000" cy="360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hu" sz="1600" b="0" strike="noStrike" spc="-1" dirty="0">
                <a:solidFill>
                  <a:schemeClr val="dk1"/>
                </a:solidFill>
                <a:latin typeface="Tw Cen MT"/>
              </a:rPr>
              <a:t>Van távoli elérés bisztosítva az eszközökre.</a:t>
            </a:r>
          </a:p>
        </p:txBody>
      </p:sp>
      <p:pic>
        <p:nvPicPr>
          <p:cNvPr id="1134" name="Kép 4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962480" y="1816200"/>
            <a:ext cx="3620880" cy="133920"/>
          </a:xfrm>
          <a:prstGeom prst="rect">
            <a:avLst/>
          </a:prstGeom>
          <a:ln w="0">
            <a:noFill/>
          </a:ln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FD44FAD8-5B56-699E-60E1-D9EA35B1E6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97" y="535784"/>
            <a:ext cx="3724979" cy="2578832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36CF2780-0E00-27DA-6CCD-7B8D77651AF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495" y="3648785"/>
            <a:ext cx="3712786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5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églalap: átellenes sarkain lekerekítve 5"/>
          <p:cNvSpPr/>
          <p:nvPr/>
        </p:nvSpPr>
        <p:spPr>
          <a:xfrm>
            <a:off x="950040" y="200520"/>
            <a:ext cx="4029120" cy="103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>
              <a:alpha val="80000"/>
            </a:srgbClr>
          </a:solidFill>
          <a:ln>
            <a:solidFill>
              <a:srgbClr val="82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hu-HU" sz="1800" b="0" strike="noStrike" spc="-1">
              <a:solidFill>
                <a:schemeClr val="lt1"/>
              </a:solidFill>
              <a:latin typeface="Tw Cen MT"/>
            </a:endParaRPr>
          </a:p>
        </p:txBody>
      </p:sp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1141560" y="-1072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3600" b="0" strike="noStrike" cap="all" spc="-1" dirty="0" err="1">
                <a:solidFill>
                  <a:schemeClr val="bg1"/>
                </a:solidFill>
                <a:latin typeface="Tw Cen MT"/>
              </a:rPr>
              <a:t>ospf</a:t>
            </a:r>
            <a:endParaRPr lang="hu" sz="3600" b="0" strike="noStrike" spc="-1" dirty="0">
              <a:solidFill>
                <a:schemeClr val="bg1"/>
              </a:solidFill>
              <a:latin typeface="Tw Cen MT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/>
          </p:nvPr>
        </p:nvSpPr>
        <p:spPr>
          <a:xfrm>
            <a:off x="399600" y="1793160"/>
            <a:ext cx="3914640" cy="315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1" strike="noStrike" spc="-1" dirty="0">
                <a:solidFill>
                  <a:schemeClr val="dk1"/>
                </a:solidFill>
                <a:latin typeface="Tw Cen MT"/>
              </a:rPr>
              <a:t>4 darab hálózatunk van: </a:t>
            </a:r>
            <a:endParaRPr lang="hu" sz="2400" b="1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192.168.198.0, 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192.168.199.0, 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192.168.200.0, 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pos="0" algn="l"/>
              </a:tabLst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20.20.20.0</a:t>
            </a: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" sz="2400" b="0" strike="noStrike" spc="-1" dirty="0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062" name="Kép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1560" y="867240"/>
            <a:ext cx="3620880" cy="133920"/>
          </a:xfrm>
          <a:prstGeom prst="rect">
            <a:avLst/>
          </a:prstGeom>
          <a:ln w="0">
            <a:noFill/>
          </a:ln>
        </p:spPr>
      </p:pic>
      <p:sp>
        <p:nvSpPr>
          <p:cNvPr id="1063" name="Szövegdoboz 4"/>
          <p:cNvSpPr/>
          <p:nvPr/>
        </p:nvSpPr>
        <p:spPr>
          <a:xfrm>
            <a:off x="4979160" y="1793160"/>
            <a:ext cx="2805120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hu-HU" sz="2400" b="1" strike="noStrike" spc="-1" dirty="0">
                <a:solidFill>
                  <a:schemeClr val="dk1"/>
                </a:solidFill>
                <a:latin typeface="Tw Cen MT"/>
              </a:rPr>
              <a:t>Ebből kettő fel van osztva:</a:t>
            </a:r>
            <a:endParaRPr lang="en-US" sz="2400" b="1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192.168.198.64 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192.168.198.128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192.168.198.192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hu-HU" sz="2400" spc="-1" dirty="0">
              <a:solidFill>
                <a:schemeClr val="dk1"/>
              </a:solidFill>
              <a:latin typeface="Tw Cen MT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b="0" strike="noStrike" spc="-1" dirty="0">
                <a:solidFill>
                  <a:schemeClr val="dk1"/>
                </a:solidFill>
                <a:latin typeface="Tw Cen MT"/>
              </a:rPr>
              <a:t>20.20.20.0/30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hu-HU" sz="2400" spc="-1" dirty="0">
                <a:solidFill>
                  <a:schemeClr val="dk1"/>
                </a:solidFill>
              </a:rPr>
              <a:t>20.20.20.4/30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latin typeface="Arial"/>
              </a:rPr>
              <a:t>20.20.20.</a:t>
            </a:r>
            <a:r>
              <a:rPr lang="hu-HU" sz="2400" spc="-1" dirty="0">
                <a:latin typeface="Arial"/>
              </a:rPr>
              <a:t>8</a:t>
            </a:r>
            <a:r>
              <a:rPr lang="en-US" sz="2400" spc="-1" dirty="0">
                <a:latin typeface="Arial"/>
              </a:rPr>
              <a:t>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latin typeface="Arial"/>
              </a:rPr>
              <a:t>20.20.20.</a:t>
            </a:r>
            <a:r>
              <a:rPr lang="hu-HU" sz="2400" spc="-1" dirty="0">
                <a:latin typeface="Arial"/>
              </a:rPr>
              <a:t>12</a:t>
            </a:r>
            <a:r>
              <a:rPr lang="en-US" sz="2400" spc="-1" dirty="0">
                <a:latin typeface="Arial"/>
              </a:rPr>
              <a:t>/30</a:t>
            </a: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" name="Egyenes összekötő nyíllal 2">
            <a:extLst>
              <a:ext uri="{FF2B5EF4-FFF2-40B4-BE49-F238E27FC236}">
                <a16:creationId xmlns:a16="http://schemas.microsoft.com/office/drawing/2014/main" id="{7C813D15-FB34-46F0-A35B-A824494481B6}"/>
              </a:ext>
            </a:extLst>
          </p:cNvPr>
          <p:cNvCxnSpPr/>
          <p:nvPr/>
        </p:nvCxnSpPr>
        <p:spPr>
          <a:xfrm>
            <a:off x="2952000" y="2663687"/>
            <a:ext cx="1232374" cy="30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50B8E60E-114A-4FDD-A4FD-244EB4F0CA0B}"/>
              </a:ext>
            </a:extLst>
          </p:cNvPr>
          <p:cNvSpPr/>
          <p:nvPr/>
        </p:nvSpPr>
        <p:spPr>
          <a:xfrm rot="668641">
            <a:off x="2847132" y="2701873"/>
            <a:ext cx="2171012" cy="329817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037B34BB-1720-4CEE-82D2-6F29A192F0EE}"/>
              </a:ext>
            </a:extLst>
          </p:cNvPr>
          <p:cNvSpPr/>
          <p:nvPr/>
        </p:nvSpPr>
        <p:spPr>
          <a:xfrm rot="348671">
            <a:off x="2464570" y="4364685"/>
            <a:ext cx="2171012" cy="329817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258A6C3-10E1-46DE-B516-BB40D5A37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4280" y="962285"/>
            <a:ext cx="4423205" cy="1239470"/>
          </a:xfrm>
          <a:prstGeom prst="rect">
            <a:avLst/>
          </a:prstGeom>
        </p:spPr>
      </p:pic>
      <p:pic>
        <p:nvPicPr>
          <p:cNvPr id="5" name="Kép 4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76A1F055-23CC-B32E-BB73-6DA6498DA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280" y="2971800"/>
            <a:ext cx="4544059" cy="13908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D45A3A7E-92DD-FD07-DF76-806EA0E918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843" y="255975"/>
            <a:ext cx="1938958" cy="9998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4174046-141D-F647-562B-DD29957B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04" y="235583"/>
            <a:ext cx="1712454" cy="1040617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Tunnel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74D291C8-A5A3-F72A-2C8B-A68851E511F4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037" y="2107494"/>
            <a:ext cx="5946776" cy="1321506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0925D8C-0A4D-B317-637C-F4B2E61C6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577" y="1019090"/>
            <a:ext cx="1423459" cy="141116"/>
          </a:xfrm>
          <a:prstGeom prst="rect">
            <a:avLst/>
          </a:prstGeom>
        </p:spPr>
      </p:pic>
      <p:pic>
        <p:nvPicPr>
          <p:cNvPr id="4" name="Kép 3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4DD789DA-166F-FCDB-E4AA-26E3AA8E3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8696" y="4888832"/>
            <a:ext cx="4324927" cy="132150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36CC61E-411A-6262-7B84-159A2B2171AB}"/>
              </a:ext>
            </a:extLst>
          </p:cNvPr>
          <p:cNvSpPr txBox="1"/>
          <p:nvPr/>
        </p:nvSpPr>
        <p:spPr>
          <a:xfrm>
            <a:off x="401238" y="1961383"/>
            <a:ext cx="434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SZEGEDR1 és GYORR1 között </a:t>
            </a:r>
            <a:r>
              <a:rPr lang="hu-HU" dirty="0" err="1"/>
              <a:t>Tunnel</a:t>
            </a:r>
            <a:r>
              <a:rPr lang="hu-HU" dirty="0"/>
              <a:t> megy.</a:t>
            </a:r>
            <a:endParaRPr lang="en-GB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9C95A0A-F880-EE68-E31D-569FA23691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238" y="3658764"/>
            <a:ext cx="5461150" cy="12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0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45</TotalTime>
  <Words>631</Words>
  <Application>Microsoft Office PowerPoint</Application>
  <PresentationFormat>Widescreen</PresentationFormat>
  <Paragraphs>238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28</vt:i4>
      </vt:variant>
    </vt:vector>
  </HeadingPairs>
  <TitlesOfParts>
    <vt:vector size="52" baseType="lpstr">
      <vt:lpstr>Arial</vt:lpstr>
      <vt:lpstr>Calibri</vt:lpstr>
      <vt:lpstr>Calibri Light</vt:lpstr>
      <vt:lpstr>Symbol</vt:lpstr>
      <vt:lpstr>Times New Roman</vt:lpstr>
      <vt:lpstr>Tw Cen MT</vt:lpstr>
      <vt:lpstr>Wingdings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Áramkör</vt:lpstr>
      <vt:lpstr>Netanor Közös Vállalat</vt:lpstr>
      <vt:lpstr>A vállalatról </vt:lpstr>
      <vt:lpstr>Feladat felosztása: </vt:lpstr>
      <vt:lpstr>PowerPoint Presentation</vt:lpstr>
      <vt:lpstr>Ip címzések:</vt:lpstr>
      <vt:lpstr>Ip címzések:</vt:lpstr>
      <vt:lpstr>SSH</vt:lpstr>
      <vt:lpstr>ospf</vt:lpstr>
      <vt:lpstr>Tunnel</vt:lpstr>
      <vt:lpstr>Komplex (Győri) telphely:</vt:lpstr>
      <vt:lpstr>hsrp</vt:lpstr>
      <vt:lpstr>etherchannel</vt:lpstr>
      <vt:lpstr>Encapsulation:</vt:lpstr>
      <vt:lpstr>Vlanok:</vt:lpstr>
      <vt:lpstr>Szegedi telphely:</vt:lpstr>
      <vt:lpstr>PPP</vt:lpstr>
      <vt:lpstr>DNS</vt:lpstr>
      <vt:lpstr>IIS</vt:lpstr>
      <vt:lpstr>Active Directory</vt:lpstr>
      <vt:lpstr>DHCP</vt:lpstr>
      <vt:lpstr>dhcp</vt:lpstr>
      <vt:lpstr>Miskolci telphely:</vt:lpstr>
      <vt:lpstr>acl</vt:lpstr>
      <vt:lpstr>PowerPoint Presentation</vt:lpstr>
      <vt:lpstr>PowerPoint Presentation</vt:lpstr>
      <vt:lpstr>köszönjük a figyelmet!</vt:lpstr>
      <vt:lpstr>Cím Lorem Ipsum dolor</vt:lpstr>
      <vt:lpstr>ASA: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Netanor Közös Vállalat</dc:title>
  <dc:subject/>
  <dc:creator>Albók Eszter</dc:creator>
  <dc:description/>
  <cp:lastModifiedBy>Bodnar</cp:lastModifiedBy>
  <cp:revision>25</cp:revision>
  <dcterms:created xsi:type="dcterms:W3CDTF">2025-11-12T08:54:22Z</dcterms:created>
  <dcterms:modified xsi:type="dcterms:W3CDTF">2026-02-11T18:15:56Z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4</vt:i4>
  </property>
  <property fmtid="{D5CDD505-2E9C-101B-9397-08002B2CF9AE}" pid="4" name="PresentationFormat">
    <vt:lpwstr>Szélesvásznú</vt:lpwstr>
  </property>
  <property fmtid="{D5CDD505-2E9C-101B-9397-08002B2CF9AE}" pid="5" name="Slides">
    <vt:i4>16</vt:i4>
  </property>
</Properties>
</file>